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erriweather"/>
      <p:regular r:id="rId19"/>
      <p:bold r:id="rId20"/>
      <p:italic r:id="rId21"/>
      <p:boldItalic r:id="rId22"/>
    </p:embeddedFont>
    <p:embeddedFont>
      <p:font typeface="Comfortaa"/>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fntdata"/><Relationship Id="rId11" Type="http://schemas.openxmlformats.org/officeDocument/2006/relationships/slide" Target="slides/slide6.xml"/><Relationship Id="rId22" Type="http://schemas.openxmlformats.org/officeDocument/2006/relationships/font" Target="fonts/Merriweather-boldItalic.fntdata"/><Relationship Id="rId10" Type="http://schemas.openxmlformats.org/officeDocument/2006/relationships/slide" Target="slides/slide5.xml"/><Relationship Id="rId21" Type="http://schemas.openxmlformats.org/officeDocument/2006/relationships/font" Target="fonts/Merriweather-italic.fntdata"/><Relationship Id="rId13" Type="http://schemas.openxmlformats.org/officeDocument/2006/relationships/slide" Target="slides/slide8.xml"/><Relationship Id="rId24" Type="http://schemas.openxmlformats.org/officeDocument/2006/relationships/font" Target="fonts/Comfortaa-bold.fntdata"/><Relationship Id="rId12" Type="http://schemas.openxmlformats.org/officeDocument/2006/relationships/slide" Target="slides/slide7.xml"/><Relationship Id="rId23" Type="http://schemas.openxmlformats.org/officeDocument/2006/relationships/font" Target="fonts/Comforta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00917a3c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00917a3c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00917a3c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00917a3c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00917a3c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00917a3c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00917a3c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00917a3c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00917a3c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00917a3c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00917a3c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00917a3c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00917a3c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00917a3c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00917a3c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00917a3c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00917a3c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00917a3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00917a3c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00917a3c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00917a3c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00917a3c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00917a3c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00917a3c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gif"/><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flipH="1">
            <a:off x="1" y="237275"/>
            <a:ext cx="4367899" cy="4668950"/>
          </a:xfrm>
          <a:prstGeom prst="rect">
            <a:avLst/>
          </a:prstGeom>
          <a:noFill/>
          <a:ln>
            <a:noFill/>
          </a:ln>
        </p:spPr>
      </p:pic>
      <p:sp>
        <p:nvSpPr>
          <p:cNvPr id="55" name="Google Shape;55;p13"/>
          <p:cNvSpPr txBox="1"/>
          <p:nvPr/>
        </p:nvSpPr>
        <p:spPr>
          <a:xfrm>
            <a:off x="3816900" y="1239875"/>
            <a:ext cx="5327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latin typeface="Merriweather"/>
                <a:ea typeface="Merriweather"/>
                <a:cs typeface="Merriweather"/>
                <a:sym typeface="Merriweather"/>
              </a:rPr>
              <a:t>Movie </a:t>
            </a:r>
            <a:r>
              <a:rPr b="1" lang="en" sz="2800">
                <a:solidFill>
                  <a:srgbClr val="E06666"/>
                </a:solidFill>
                <a:latin typeface="Merriweather"/>
                <a:ea typeface="Merriweather"/>
                <a:cs typeface="Merriweather"/>
                <a:sym typeface="Merriweather"/>
              </a:rPr>
              <a:t>R</a:t>
            </a:r>
            <a:r>
              <a:rPr b="1" lang="en" sz="2800">
                <a:solidFill>
                  <a:srgbClr val="E06666"/>
                </a:solidFill>
                <a:latin typeface="Merriweather"/>
                <a:ea typeface="Merriweather"/>
                <a:cs typeface="Merriweather"/>
                <a:sym typeface="Merriweather"/>
              </a:rPr>
              <a:t>ecommendation</a:t>
            </a:r>
            <a:r>
              <a:rPr b="1" lang="en" sz="2800">
                <a:latin typeface="Merriweather"/>
                <a:ea typeface="Merriweather"/>
                <a:cs typeface="Merriweather"/>
                <a:sym typeface="Merriweather"/>
              </a:rPr>
              <a:t> Engine</a:t>
            </a:r>
            <a:endParaRPr b="1" sz="2800">
              <a:latin typeface="Merriweather"/>
              <a:ea typeface="Merriweather"/>
              <a:cs typeface="Merriweather"/>
              <a:sym typeface="Merriweather"/>
            </a:endParaRPr>
          </a:p>
        </p:txBody>
      </p:sp>
      <p:sp>
        <p:nvSpPr>
          <p:cNvPr id="56" name="Google Shape;56;p13"/>
          <p:cNvSpPr txBox="1"/>
          <p:nvPr/>
        </p:nvSpPr>
        <p:spPr>
          <a:xfrm>
            <a:off x="4898575" y="2503250"/>
            <a:ext cx="40566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latin typeface="Merriweather"/>
                <a:ea typeface="Merriweather"/>
                <a:cs typeface="Merriweather"/>
                <a:sym typeface="Merriweather"/>
              </a:rPr>
              <a:t>Md Shamaun Nabi (18201050)</a:t>
            </a:r>
            <a:endParaRPr sz="1700">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1700">
                <a:latin typeface="Merriweather"/>
                <a:ea typeface="Merriweather"/>
                <a:cs typeface="Merriweather"/>
                <a:sym typeface="Merriweather"/>
              </a:rPr>
              <a:t>Md. Musfiqur Rahman (18201054)</a:t>
            </a:r>
            <a:endParaRPr sz="1700">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1700">
                <a:latin typeface="Merriweather"/>
                <a:ea typeface="Merriweather"/>
                <a:cs typeface="Merriweather"/>
                <a:sym typeface="Merriweather"/>
              </a:rPr>
              <a:t>Al Amin (18201063)</a:t>
            </a:r>
            <a:endParaRPr sz="1700">
              <a:latin typeface="Merriweather"/>
              <a:ea typeface="Merriweather"/>
              <a:cs typeface="Merriweather"/>
              <a:sym typeface="Merriweather"/>
            </a:endParaRPr>
          </a:p>
          <a:p>
            <a:pPr indent="0" lvl="0" marL="0" rtl="0" algn="l">
              <a:spcBef>
                <a:spcPts val="0"/>
              </a:spcBef>
              <a:spcAft>
                <a:spcPts val="0"/>
              </a:spcAft>
              <a:buNone/>
            </a:pPr>
            <a:r>
              <a:t/>
            </a:r>
            <a:endParaRPr/>
          </a:p>
        </p:txBody>
      </p:sp>
      <p:sp>
        <p:nvSpPr>
          <p:cNvPr id="57" name="Google Shape;57;p13"/>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694575" y="3688550"/>
            <a:ext cx="413400" cy="429300"/>
          </a:xfrm>
          <a:prstGeom prst="diamond">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nvSpPr>
        <p:spPr>
          <a:xfrm>
            <a:off x="8662975" y="466747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1</a:t>
            </a:r>
            <a:endParaRPr b="1" sz="2100"/>
          </a:p>
        </p:txBody>
      </p:sp>
      <p:sp>
        <p:nvSpPr>
          <p:cNvPr id="62" name="Google Shape;62;p13"/>
          <p:cNvSpPr/>
          <p:nvPr/>
        </p:nvSpPr>
        <p:spPr>
          <a:xfrm>
            <a:off x="8510575" y="237275"/>
            <a:ext cx="558144" cy="429300"/>
          </a:xfrm>
          <a:prstGeom prst="cloud">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nvSpPr>
        <p:spPr>
          <a:xfrm>
            <a:off x="4265825" y="957175"/>
            <a:ext cx="26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Requirement </a:t>
            </a:r>
            <a:r>
              <a:rPr b="1" lang="en">
                <a:latin typeface="Comfortaa"/>
                <a:ea typeface="Comfortaa"/>
                <a:cs typeface="Comfortaa"/>
                <a:sym typeface="Comfortaa"/>
              </a:rPr>
              <a:t>analysis for</a:t>
            </a:r>
            <a:endParaRPr b="1">
              <a:latin typeface="Comfortaa"/>
              <a:ea typeface="Comfortaa"/>
              <a:cs typeface="Comfortaa"/>
              <a:sym typeface="Comfortaa"/>
            </a:endParaRPr>
          </a:p>
        </p:txBody>
      </p:sp>
      <p:pic>
        <p:nvPicPr>
          <p:cNvPr id="64" name="Google Shape;64;p13"/>
          <p:cNvPicPr preferRelativeResize="0"/>
          <p:nvPr/>
        </p:nvPicPr>
        <p:blipFill>
          <a:blip r:embed="rId4">
            <a:alphaModFix/>
          </a:blip>
          <a:stretch>
            <a:fillRect/>
          </a:stretch>
        </p:blipFill>
        <p:spPr>
          <a:xfrm>
            <a:off x="2937725" y="1283740"/>
            <a:ext cx="494150" cy="958975"/>
          </a:xfrm>
          <a:prstGeom prst="rect">
            <a:avLst/>
          </a:prstGeom>
          <a:noFill/>
          <a:ln>
            <a:noFill/>
          </a:ln>
        </p:spPr>
      </p:pic>
      <p:pic>
        <p:nvPicPr>
          <p:cNvPr id="65" name="Google Shape;65;p13"/>
          <p:cNvPicPr preferRelativeResize="0"/>
          <p:nvPr/>
        </p:nvPicPr>
        <p:blipFill>
          <a:blip r:embed="rId5">
            <a:alphaModFix/>
          </a:blip>
          <a:stretch>
            <a:fillRect/>
          </a:stretch>
        </p:blipFill>
        <p:spPr>
          <a:xfrm rot="-2858851">
            <a:off x="2553750" y="1965500"/>
            <a:ext cx="606250" cy="60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p:tgtEl>
                                          <p:spTgt spid="55"/>
                                        </p:tgtEl>
                                        <p:attrNameLst>
                                          <p:attrName>ppt_w</p:attrName>
                                        </p:attrNameLst>
                                      </p:cBhvr>
                                      <p:tavLst>
                                        <p:tav fmla="" tm="0">
                                          <p:val>
                                            <p:strVal val="0"/>
                                          </p:val>
                                        </p:tav>
                                        <p:tav fmla="" tm="100000">
                                          <p:val>
                                            <p:strVal val="#ppt_w"/>
                                          </p:val>
                                        </p:tav>
                                      </p:tavLst>
                                    </p:anim>
                                    <p:anim calcmode="lin" valueType="num">
                                      <p:cBhvr additive="base">
                                        <p:cTn dur="1000"/>
                                        <p:tgtEl>
                                          <p:spTgt spid="5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000"/>
                                        <p:tgtEl>
                                          <p:spTgt spid="56"/>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700"/>
                                        <p:tgtEl>
                                          <p:spTgt spid="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22"/>
          <p:cNvSpPr txBox="1"/>
          <p:nvPr/>
        </p:nvSpPr>
        <p:spPr>
          <a:xfrm>
            <a:off x="3588300" y="1239875"/>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5"/>
                </a:solidFill>
                <a:latin typeface="Merriweather"/>
                <a:ea typeface="Merriweather"/>
                <a:cs typeface="Merriweather"/>
                <a:sym typeface="Merriweather"/>
              </a:rPr>
              <a:t>Software </a:t>
            </a:r>
            <a:r>
              <a:rPr b="1" lang="en" sz="2800">
                <a:solidFill>
                  <a:schemeClr val="dk1"/>
                </a:solidFill>
                <a:latin typeface="Merriweather"/>
                <a:ea typeface="Merriweather"/>
                <a:cs typeface="Merriweather"/>
                <a:sym typeface="Merriweather"/>
              </a:rPr>
              <a:t>Requirements</a:t>
            </a:r>
            <a:endParaRPr b="1" sz="2800">
              <a:latin typeface="Merriweather"/>
              <a:ea typeface="Merriweather"/>
              <a:cs typeface="Merriweather"/>
              <a:sym typeface="Merriweather"/>
            </a:endParaRPr>
          </a:p>
        </p:txBody>
      </p:sp>
      <p:sp>
        <p:nvSpPr>
          <p:cNvPr id="176" name="Google Shape;176;p22"/>
          <p:cNvSpPr txBox="1"/>
          <p:nvPr/>
        </p:nvSpPr>
        <p:spPr>
          <a:xfrm>
            <a:off x="3969300" y="1938950"/>
            <a:ext cx="5174700" cy="1893300"/>
          </a:xfrm>
          <a:prstGeom prst="rect">
            <a:avLst/>
          </a:prstGeom>
          <a:noFill/>
          <a:ln>
            <a:noFill/>
          </a:ln>
        </p:spPr>
        <p:txBody>
          <a:bodyPr anchorCtr="0" anchor="t" bIns="91425" lIns="91425" spcFirstLastPara="1" rIns="91425" wrap="square" tIns="91425">
            <a:spAutoFit/>
          </a:bodyPr>
          <a:lstStyle/>
          <a:p>
            <a:pPr indent="-349250" lvl="0" marL="457200" rtl="0" algn="just">
              <a:spcBef>
                <a:spcPts val="0"/>
              </a:spcBef>
              <a:spcAft>
                <a:spcPts val="0"/>
              </a:spcAft>
              <a:buSzPts val="1900"/>
              <a:buFont typeface="Merriweather"/>
              <a:buChar char="❖"/>
            </a:pPr>
            <a:r>
              <a:rPr b="1" lang="en" sz="1900">
                <a:latin typeface="Merriweather"/>
                <a:ea typeface="Merriweather"/>
                <a:cs typeface="Merriweather"/>
                <a:sym typeface="Merriweather"/>
              </a:rPr>
              <a:t>Machine Learning Model</a:t>
            </a:r>
            <a:endParaRPr sz="1900">
              <a:latin typeface="Merriweather"/>
              <a:ea typeface="Merriweather"/>
              <a:cs typeface="Merriweather"/>
              <a:sym typeface="Merriweather"/>
            </a:endParaRPr>
          </a:p>
          <a:p>
            <a:pPr indent="0" lvl="0" marL="1371600" rtl="0" algn="just">
              <a:spcBef>
                <a:spcPts val="0"/>
              </a:spcBef>
              <a:spcAft>
                <a:spcPts val="0"/>
              </a:spcAft>
              <a:buNone/>
            </a:pPr>
            <a:r>
              <a:t/>
            </a:r>
            <a:endParaRPr sz="1700">
              <a:latin typeface="Merriweather"/>
              <a:ea typeface="Merriweather"/>
              <a:cs typeface="Merriweather"/>
              <a:sym typeface="Merriweather"/>
            </a:endParaRPr>
          </a:p>
          <a:p>
            <a:pPr indent="0" lvl="0" marL="0" rtl="0" algn="just">
              <a:spcBef>
                <a:spcPts val="0"/>
              </a:spcBef>
              <a:spcAft>
                <a:spcPts val="0"/>
              </a:spcAft>
              <a:buNone/>
            </a:pPr>
            <a:r>
              <a:rPr lang="en" sz="2400">
                <a:latin typeface="Merriweather"/>
                <a:ea typeface="Merriweather"/>
                <a:cs typeface="Merriweather"/>
                <a:sym typeface="Merriweather"/>
              </a:rPr>
              <a:t>K</a:t>
            </a:r>
            <a:r>
              <a:rPr lang="en" sz="2400">
                <a:latin typeface="Merriweather"/>
                <a:ea typeface="Merriweather"/>
                <a:cs typeface="Merriweather"/>
                <a:sym typeface="Merriweather"/>
              </a:rPr>
              <a:t>-nearest neighbors algorithm</a:t>
            </a:r>
            <a:endParaRPr sz="2400">
              <a:latin typeface="Merriweather"/>
              <a:ea typeface="Merriweather"/>
              <a:cs typeface="Merriweather"/>
              <a:sym typeface="Merriweather"/>
            </a:endParaRPr>
          </a:p>
          <a:p>
            <a:pPr indent="0" lvl="0" marL="457200" rtl="0" algn="just">
              <a:spcBef>
                <a:spcPts val="0"/>
              </a:spcBef>
              <a:spcAft>
                <a:spcPts val="0"/>
              </a:spcAft>
              <a:buNone/>
            </a:pPr>
            <a:r>
              <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p:txBody>
      </p:sp>
      <p:sp>
        <p:nvSpPr>
          <p:cNvPr id="177" name="Google Shape;177;p22"/>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5694575" y="3688550"/>
            <a:ext cx="413400" cy="429300"/>
          </a:xfrm>
          <a:prstGeom prst="diamond">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10</a:t>
            </a:r>
            <a:endParaRPr b="1" sz="2100"/>
          </a:p>
        </p:txBody>
      </p:sp>
      <p:sp>
        <p:nvSpPr>
          <p:cNvPr id="182" name="Google Shape;182;p22"/>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2"/>
          <p:cNvPicPr preferRelativeResize="0"/>
          <p:nvPr/>
        </p:nvPicPr>
        <p:blipFill>
          <a:blip r:embed="rId3">
            <a:alphaModFix/>
          </a:blip>
          <a:stretch>
            <a:fillRect/>
          </a:stretch>
        </p:blipFill>
        <p:spPr>
          <a:xfrm>
            <a:off x="409500" y="930000"/>
            <a:ext cx="3283501" cy="328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3"/>
          <p:cNvSpPr txBox="1"/>
          <p:nvPr/>
        </p:nvSpPr>
        <p:spPr>
          <a:xfrm>
            <a:off x="3727625" y="477000"/>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E06666"/>
                </a:solidFill>
                <a:latin typeface="Merriweather"/>
                <a:ea typeface="Merriweather"/>
                <a:cs typeface="Merriweather"/>
                <a:sym typeface="Merriweather"/>
              </a:rPr>
              <a:t>Design</a:t>
            </a:r>
            <a:r>
              <a:rPr b="1" lang="en" sz="2800">
                <a:solidFill>
                  <a:schemeClr val="accent5"/>
                </a:solidFill>
                <a:latin typeface="Merriweather"/>
                <a:ea typeface="Merriweather"/>
                <a:cs typeface="Merriweather"/>
                <a:sym typeface="Merriweather"/>
              </a:rPr>
              <a:t> </a:t>
            </a:r>
            <a:r>
              <a:rPr b="1" lang="en" sz="2800">
                <a:solidFill>
                  <a:schemeClr val="dk1"/>
                </a:solidFill>
                <a:latin typeface="Merriweather"/>
                <a:ea typeface="Merriweather"/>
                <a:cs typeface="Merriweather"/>
                <a:sym typeface="Merriweather"/>
              </a:rPr>
              <a:t>Requirements</a:t>
            </a:r>
            <a:endParaRPr b="1" sz="2800">
              <a:latin typeface="Merriweather"/>
              <a:ea typeface="Merriweather"/>
              <a:cs typeface="Merriweather"/>
              <a:sym typeface="Merriweather"/>
            </a:endParaRPr>
          </a:p>
        </p:txBody>
      </p:sp>
      <p:sp>
        <p:nvSpPr>
          <p:cNvPr id="189" name="Google Shape;189;p23"/>
          <p:cNvSpPr txBox="1"/>
          <p:nvPr/>
        </p:nvSpPr>
        <p:spPr>
          <a:xfrm>
            <a:off x="3969300" y="1168800"/>
            <a:ext cx="5174700" cy="3417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Content based filtering</a:t>
            </a:r>
            <a:endParaRPr>
              <a:latin typeface="Merriweather"/>
              <a:ea typeface="Merriweather"/>
              <a:cs typeface="Merriweather"/>
              <a:sym typeface="Merriweather"/>
            </a:endParaRPr>
          </a:p>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TMDV Dataset</a:t>
            </a:r>
            <a:endParaRPr>
              <a:latin typeface="Merriweather"/>
              <a:ea typeface="Merriweather"/>
              <a:cs typeface="Merriweather"/>
              <a:sym typeface="Merriweather"/>
            </a:endParaRPr>
          </a:p>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Contains 3 columns(movie_id, title, tag).</a:t>
            </a:r>
            <a:endParaRPr>
              <a:latin typeface="Merriweather"/>
              <a:ea typeface="Merriweather"/>
              <a:cs typeface="Merriweather"/>
              <a:sym typeface="Merriweather"/>
            </a:endParaRPr>
          </a:p>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For handling cold start </a:t>
            </a:r>
            <a:endParaRPr>
              <a:latin typeface="Merriweather"/>
              <a:ea typeface="Merriweather"/>
              <a:cs typeface="Merriweather"/>
              <a:sym typeface="Merriweather"/>
            </a:endParaRPr>
          </a:p>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Can use genre, cast, and crew to recommend it to target users</a:t>
            </a:r>
            <a:endParaRPr>
              <a:latin typeface="Merriweather"/>
              <a:ea typeface="Merriweather"/>
              <a:cs typeface="Merriweather"/>
              <a:sym typeface="Merriweather"/>
            </a:endParaRPr>
          </a:p>
          <a:p>
            <a:pPr indent="0" lvl="0" marL="0" rtl="0" algn="just">
              <a:spcBef>
                <a:spcPts val="0"/>
              </a:spcBef>
              <a:spcAft>
                <a:spcPts val="0"/>
              </a:spcAft>
              <a:buNone/>
            </a:pPr>
            <a:r>
              <a:t/>
            </a:r>
            <a:endParaRPr b="1">
              <a:latin typeface="Merriweather"/>
              <a:ea typeface="Merriweather"/>
              <a:cs typeface="Merriweather"/>
              <a:sym typeface="Merriweather"/>
            </a:endParaRPr>
          </a:p>
          <a:p>
            <a:pPr indent="0" lvl="0" marL="0" rtl="0" algn="ctr">
              <a:spcBef>
                <a:spcPts val="0"/>
              </a:spcBef>
              <a:spcAft>
                <a:spcPts val="0"/>
              </a:spcAft>
              <a:buNone/>
            </a:pPr>
            <a:r>
              <a:rPr b="1" lang="en">
                <a:latin typeface="Merriweather"/>
                <a:ea typeface="Merriweather"/>
                <a:cs typeface="Merriweather"/>
                <a:sym typeface="Merriweather"/>
              </a:rPr>
              <a:t>Implementation:</a:t>
            </a:r>
            <a:endParaRPr b="1">
              <a:latin typeface="Merriweather"/>
              <a:ea typeface="Merriweather"/>
              <a:cs typeface="Merriweather"/>
              <a:sym typeface="Merriweather"/>
            </a:endParaRPr>
          </a:p>
          <a:p>
            <a:pPr indent="0" lvl="0" marL="0" rtl="0" algn="just">
              <a:spcBef>
                <a:spcPts val="0"/>
              </a:spcBef>
              <a:spcAft>
                <a:spcPts val="0"/>
              </a:spcAft>
              <a:buClr>
                <a:schemeClr val="dk1"/>
              </a:buClr>
              <a:buSzPts val="1100"/>
              <a:buFont typeface="Arial"/>
              <a:buNone/>
            </a:pPr>
            <a:r>
              <a:rPr b="1" lang="en">
                <a:latin typeface="Merriweather"/>
                <a:ea typeface="Merriweather"/>
                <a:cs typeface="Merriweather"/>
                <a:sym typeface="Merriweather"/>
              </a:rPr>
              <a:t> </a:t>
            </a:r>
            <a:endParaRPr b="1">
              <a:latin typeface="Merriweather"/>
              <a:ea typeface="Merriweather"/>
              <a:cs typeface="Merriweather"/>
              <a:sym typeface="Merriweather"/>
            </a:endParaRPr>
          </a:p>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Build k-nearest neighbour algorithm.</a:t>
            </a:r>
            <a:endParaRPr>
              <a:latin typeface="Merriweather"/>
              <a:ea typeface="Merriweather"/>
              <a:cs typeface="Merriweather"/>
              <a:sym typeface="Merriweather"/>
            </a:endParaRPr>
          </a:p>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Creating Handcrafted Features : Features which represent the top five similar movies</a:t>
            </a:r>
            <a:endParaRPr>
              <a:latin typeface="Merriweather"/>
              <a:ea typeface="Merriweather"/>
              <a:cs typeface="Merriweather"/>
              <a:sym typeface="Merriweather"/>
            </a:endParaRPr>
          </a:p>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Implement the final model</a:t>
            </a:r>
            <a:endParaRPr>
              <a:latin typeface="Merriweather"/>
              <a:ea typeface="Merriweather"/>
              <a:cs typeface="Merriweather"/>
              <a:sym typeface="Merriweather"/>
            </a:endParaRPr>
          </a:p>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Connect with website </a:t>
            </a:r>
            <a:endParaRPr>
              <a:latin typeface="Merriweather"/>
              <a:ea typeface="Merriweather"/>
              <a:cs typeface="Merriweather"/>
              <a:sym typeface="Merriweather"/>
            </a:endParaRPr>
          </a:p>
          <a:p>
            <a:pPr indent="-317500" lvl="0" marL="457200" rtl="0" algn="just">
              <a:spcBef>
                <a:spcPts val="0"/>
              </a:spcBef>
              <a:spcAft>
                <a:spcPts val="0"/>
              </a:spcAft>
              <a:buSzPts val="1400"/>
              <a:buFont typeface="Merriweather"/>
              <a:buChar char="●"/>
            </a:pPr>
            <a:r>
              <a:rPr lang="en">
                <a:latin typeface="Merriweather"/>
                <a:ea typeface="Merriweather"/>
                <a:cs typeface="Merriweather"/>
                <a:sym typeface="Merriweather"/>
              </a:rPr>
              <a:t>deployment</a:t>
            </a:r>
            <a:endParaRPr sz="700">
              <a:latin typeface="Merriweather"/>
              <a:ea typeface="Merriweather"/>
              <a:cs typeface="Merriweather"/>
              <a:sym typeface="Merriweather"/>
            </a:endParaRPr>
          </a:p>
        </p:txBody>
      </p:sp>
      <p:sp>
        <p:nvSpPr>
          <p:cNvPr id="190" name="Google Shape;190;p23"/>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11</a:t>
            </a:r>
            <a:endParaRPr b="1" sz="2100"/>
          </a:p>
        </p:txBody>
      </p:sp>
      <p:sp>
        <p:nvSpPr>
          <p:cNvPr id="194" name="Google Shape;194;p23"/>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3"/>
          <p:cNvPicPr preferRelativeResize="0"/>
          <p:nvPr/>
        </p:nvPicPr>
        <p:blipFill>
          <a:blip r:embed="rId3">
            <a:alphaModFix/>
          </a:blip>
          <a:stretch>
            <a:fillRect/>
          </a:stretch>
        </p:blipFill>
        <p:spPr>
          <a:xfrm>
            <a:off x="492675" y="1082400"/>
            <a:ext cx="3283501" cy="328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24"/>
          <p:cNvSpPr txBox="1"/>
          <p:nvPr/>
        </p:nvSpPr>
        <p:spPr>
          <a:xfrm>
            <a:off x="5746200" y="1540500"/>
            <a:ext cx="3397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5"/>
                </a:solidFill>
                <a:latin typeface="Merriweather"/>
                <a:ea typeface="Merriweather"/>
                <a:cs typeface="Merriweather"/>
                <a:sym typeface="Merriweather"/>
              </a:rPr>
              <a:t>Project </a:t>
            </a:r>
            <a:endParaRPr b="1" sz="2800">
              <a:solidFill>
                <a:schemeClr val="accent5"/>
              </a:solidFill>
              <a:latin typeface="Merriweather"/>
              <a:ea typeface="Merriweather"/>
              <a:cs typeface="Merriweather"/>
              <a:sym typeface="Merriweather"/>
            </a:endParaRPr>
          </a:p>
          <a:p>
            <a:pPr indent="0" lvl="0" marL="0" rtl="0" algn="ctr">
              <a:spcBef>
                <a:spcPts val="0"/>
              </a:spcBef>
              <a:spcAft>
                <a:spcPts val="0"/>
              </a:spcAft>
              <a:buNone/>
            </a:pPr>
            <a:r>
              <a:rPr b="1" lang="en" sz="2800">
                <a:solidFill>
                  <a:schemeClr val="accent5"/>
                </a:solidFill>
                <a:latin typeface="Merriweather"/>
                <a:ea typeface="Merriweather"/>
                <a:cs typeface="Merriweather"/>
                <a:sym typeface="Merriweather"/>
              </a:rPr>
              <a:t>Block-Diagram</a:t>
            </a:r>
            <a:endParaRPr b="1" sz="2800">
              <a:latin typeface="Merriweather"/>
              <a:ea typeface="Merriweather"/>
              <a:cs typeface="Merriweather"/>
              <a:sym typeface="Merriweather"/>
            </a:endParaRPr>
          </a:p>
        </p:txBody>
      </p:sp>
      <p:sp>
        <p:nvSpPr>
          <p:cNvPr id="201" name="Google Shape;201;p24"/>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12</a:t>
            </a:r>
            <a:endParaRPr b="1" sz="2100"/>
          </a:p>
        </p:txBody>
      </p:sp>
      <p:sp>
        <p:nvSpPr>
          <p:cNvPr id="205" name="Google Shape;205;p24"/>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4"/>
          <p:cNvPicPr preferRelativeResize="0"/>
          <p:nvPr/>
        </p:nvPicPr>
        <p:blipFill>
          <a:blip r:embed="rId3">
            <a:alphaModFix/>
          </a:blip>
          <a:stretch>
            <a:fillRect/>
          </a:stretch>
        </p:blipFill>
        <p:spPr>
          <a:xfrm>
            <a:off x="826500" y="347413"/>
            <a:ext cx="5327100" cy="44486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25"/>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13</a:t>
            </a:r>
            <a:endParaRPr b="1" sz="2100"/>
          </a:p>
        </p:txBody>
      </p:sp>
      <p:sp>
        <p:nvSpPr>
          <p:cNvPr id="215" name="Google Shape;215;p25"/>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5"/>
          <p:cNvPicPr preferRelativeResize="0"/>
          <p:nvPr/>
        </p:nvPicPr>
        <p:blipFill>
          <a:blip r:embed="rId3">
            <a:alphaModFix/>
          </a:blip>
          <a:stretch>
            <a:fillRect/>
          </a:stretch>
        </p:blipFill>
        <p:spPr>
          <a:xfrm>
            <a:off x="1970975" y="152400"/>
            <a:ext cx="4838701"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14"/>
          <p:cNvSpPr txBox="1"/>
          <p:nvPr/>
        </p:nvSpPr>
        <p:spPr>
          <a:xfrm>
            <a:off x="3816900" y="1239875"/>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A64D79"/>
                </a:solidFill>
                <a:latin typeface="Merriweather"/>
                <a:ea typeface="Merriweather"/>
                <a:cs typeface="Merriweather"/>
                <a:sym typeface="Merriweather"/>
              </a:rPr>
              <a:t>Functional</a:t>
            </a:r>
            <a:r>
              <a:rPr b="1" lang="en" sz="2800">
                <a:latin typeface="Merriweather"/>
                <a:ea typeface="Merriweather"/>
                <a:cs typeface="Merriweather"/>
                <a:sym typeface="Merriweather"/>
              </a:rPr>
              <a:t> Requirements</a:t>
            </a:r>
            <a:endParaRPr b="1" sz="2800">
              <a:latin typeface="Merriweather"/>
              <a:ea typeface="Merriweather"/>
              <a:cs typeface="Merriweather"/>
              <a:sym typeface="Merriweather"/>
            </a:endParaRPr>
          </a:p>
        </p:txBody>
      </p:sp>
      <p:sp>
        <p:nvSpPr>
          <p:cNvPr id="71" name="Google Shape;71;p14"/>
          <p:cNvSpPr txBox="1"/>
          <p:nvPr/>
        </p:nvSpPr>
        <p:spPr>
          <a:xfrm>
            <a:off x="4898575" y="2503250"/>
            <a:ext cx="4056600" cy="708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700">
                <a:latin typeface="Merriweather"/>
                <a:ea typeface="Merriweather"/>
                <a:cs typeface="Merriweather"/>
                <a:sym typeface="Merriweather"/>
              </a:rPr>
              <a:t>Client Application</a:t>
            </a:r>
            <a:endParaRPr sz="1700">
              <a:latin typeface="Merriweather"/>
              <a:ea typeface="Merriweather"/>
              <a:cs typeface="Merriweather"/>
              <a:sym typeface="Merriweather"/>
            </a:endParaRPr>
          </a:p>
          <a:p>
            <a:pPr indent="-336550" lvl="0" marL="457200" rtl="0" algn="l">
              <a:spcBef>
                <a:spcPts val="0"/>
              </a:spcBef>
              <a:spcAft>
                <a:spcPts val="0"/>
              </a:spcAft>
              <a:buSzPts val="1700"/>
              <a:buFont typeface="Merriweather"/>
              <a:buChar char="●"/>
            </a:pPr>
            <a:r>
              <a:rPr lang="en" sz="1700">
                <a:latin typeface="Merriweather"/>
                <a:ea typeface="Merriweather"/>
                <a:cs typeface="Merriweather"/>
                <a:sym typeface="Merriweather"/>
              </a:rPr>
              <a:t>Server Application</a:t>
            </a:r>
            <a:endParaRPr sz="1700">
              <a:latin typeface="Merriweather"/>
              <a:ea typeface="Merriweather"/>
              <a:cs typeface="Merriweather"/>
              <a:sym typeface="Merriweather"/>
            </a:endParaRPr>
          </a:p>
        </p:txBody>
      </p:sp>
      <p:sp>
        <p:nvSpPr>
          <p:cNvPr id="72" name="Google Shape;72;p14"/>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5694575" y="3688550"/>
            <a:ext cx="413400" cy="429300"/>
          </a:xfrm>
          <a:prstGeom prst="diamond">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2</a:t>
            </a:r>
            <a:endParaRPr b="1" sz="2100"/>
          </a:p>
        </p:txBody>
      </p:sp>
      <p:sp>
        <p:nvSpPr>
          <p:cNvPr id="77" name="Google Shape;77;p14"/>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4"/>
          <p:cNvPicPr preferRelativeResize="0"/>
          <p:nvPr/>
        </p:nvPicPr>
        <p:blipFill>
          <a:blip r:embed="rId3">
            <a:alphaModFix/>
          </a:blip>
          <a:stretch>
            <a:fillRect/>
          </a:stretch>
        </p:blipFill>
        <p:spPr>
          <a:xfrm>
            <a:off x="152400" y="1055500"/>
            <a:ext cx="3512101" cy="3512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5"/>
          <p:cNvSpPr txBox="1"/>
          <p:nvPr/>
        </p:nvSpPr>
        <p:spPr>
          <a:xfrm>
            <a:off x="3588300" y="1239875"/>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134F5C"/>
                </a:solidFill>
                <a:latin typeface="Merriweather"/>
                <a:ea typeface="Merriweather"/>
                <a:cs typeface="Merriweather"/>
                <a:sym typeface="Merriweather"/>
              </a:rPr>
              <a:t>Client</a:t>
            </a:r>
            <a:r>
              <a:rPr b="1" lang="en" sz="2800">
                <a:latin typeface="Merriweather"/>
                <a:ea typeface="Merriweather"/>
                <a:cs typeface="Merriweather"/>
                <a:sym typeface="Merriweather"/>
              </a:rPr>
              <a:t> Application</a:t>
            </a:r>
            <a:endParaRPr b="1" sz="2800">
              <a:latin typeface="Merriweather"/>
              <a:ea typeface="Merriweather"/>
              <a:cs typeface="Merriweather"/>
              <a:sym typeface="Merriweather"/>
            </a:endParaRPr>
          </a:p>
        </p:txBody>
      </p:sp>
      <p:sp>
        <p:nvSpPr>
          <p:cNvPr id="84" name="Google Shape;84;p15"/>
          <p:cNvSpPr txBox="1"/>
          <p:nvPr/>
        </p:nvSpPr>
        <p:spPr>
          <a:xfrm>
            <a:off x="3107400" y="1966800"/>
            <a:ext cx="6036600" cy="20163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Clr>
                <a:schemeClr val="dk1"/>
              </a:buClr>
              <a:buSzPts val="1100"/>
              <a:buFont typeface="Arial"/>
              <a:buNone/>
            </a:pPr>
            <a:r>
              <a:rPr lang="en" sz="1700">
                <a:latin typeface="Merriweather"/>
                <a:ea typeface="Merriweather"/>
                <a:cs typeface="Merriweather"/>
                <a:sym typeface="Merriweather"/>
              </a:rPr>
              <a:t>The client application is the link between the user and the server application. Its task is to gather information from the users and to allow users to play movies. The information is sent to the server application, where it is stored, and later used to</a:t>
            </a:r>
            <a:endParaRPr sz="1700">
              <a:latin typeface="Merriweather"/>
              <a:ea typeface="Merriweather"/>
              <a:cs typeface="Merriweather"/>
              <a:sym typeface="Merriweather"/>
            </a:endParaRPr>
          </a:p>
          <a:p>
            <a:pPr indent="0" lvl="0" marL="457200" rtl="0" algn="just">
              <a:spcBef>
                <a:spcPts val="0"/>
              </a:spcBef>
              <a:spcAft>
                <a:spcPts val="0"/>
              </a:spcAft>
              <a:buClr>
                <a:schemeClr val="dk1"/>
              </a:buClr>
              <a:buSzPts val="1100"/>
              <a:buFont typeface="Arial"/>
              <a:buNone/>
            </a:pPr>
            <a:r>
              <a:rPr lang="en" sz="1700">
                <a:latin typeface="Merriweather"/>
                <a:ea typeface="Merriweather"/>
                <a:cs typeface="Merriweather"/>
                <a:sym typeface="Merriweather"/>
              </a:rPr>
              <a:t>produce recommendations.</a:t>
            </a:r>
            <a:endParaRPr sz="1700">
              <a:latin typeface="Merriweather"/>
              <a:ea typeface="Merriweather"/>
              <a:cs typeface="Merriweather"/>
              <a:sym typeface="Merriweather"/>
            </a:endParaRPr>
          </a:p>
          <a:p>
            <a:pPr indent="0" lvl="0" marL="457200" rtl="0" algn="just">
              <a:spcBef>
                <a:spcPts val="0"/>
              </a:spcBef>
              <a:spcAft>
                <a:spcPts val="0"/>
              </a:spcAft>
              <a:buNone/>
            </a:pPr>
            <a:r>
              <a:t/>
            </a:r>
            <a:endParaRPr sz="1700">
              <a:latin typeface="Merriweather"/>
              <a:ea typeface="Merriweather"/>
              <a:cs typeface="Merriweather"/>
              <a:sym typeface="Merriweather"/>
            </a:endParaRPr>
          </a:p>
        </p:txBody>
      </p:sp>
      <p:sp>
        <p:nvSpPr>
          <p:cNvPr id="85" name="Google Shape;85;p15"/>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5694575" y="3688550"/>
            <a:ext cx="413400" cy="429300"/>
          </a:xfrm>
          <a:prstGeom prst="diamond">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3</a:t>
            </a:r>
            <a:endParaRPr b="1" sz="2100"/>
          </a:p>
        </p:txBody>
      </p:sp>
      <p:sp>
        <p:nvSpPr>
          <p:cNvPr id="90" name="Google Shape;90;p15"/>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5"/>
          <p:cNvPicPr preferRelativeResize="0"/>
          <p:nvPr/>
        </p:nvPicPr>
        <p:blipFill>
          <a:blip r:embed="rId3">
            <a:alphaModFix/>
          </a:blip>
          <a:stretch>
            <a:fillRect/>
          </a:stretch>
        </p:blipFill>
        <p:spPr>
          <a:xfrm>
            <a:off x="60775" y="1060238"/>
            <a:ext cx="3512101" cy="3512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16"/>
          <p:cNvSpPr txBox="1"/>
          <p:nvPr/>
        </p:nvSpPr>
        <p:spPr>
          <a:xfrm>
            <a:off x="3512100" y="706475"/>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B45F06"/>
                </a:solidFill>
                <a:latin typeface="Merriweather"/>
                <a:ea typeface="Merriweather"/>
                <a:cs typeface="Merriweather"/>
                <a:sym typeface="Merriweather"/>
              </a:rPr>
              <a:t>Server</a:t>
            </a:r>
            <a:r>
              <a:rPr b="1" lang="en" sz="2800">
                <a:latin typeface="Merriweather"/>
                <a:ea typeface="Merriweather"/>
                <a:cs typeface="Merriweather"/>
                <a:sym typeface="Merriweather"/>
              </a:rPr>
              <a:t> Application</a:t>
            </a:r>
            <a:endParaRPr b="1" sz="2800">
              <a:latin typeface="Merriweather"/>
              <a:ea typeface="Merriweather"/>
              <a:cs typeface="Merriweather"/>
              <a:sym typeface="Merriweather"/>
            </a:endParaRPr>
          </a:p>
        </p:txBody>
      </p:sp>
      <p:sp>
        <p:nvSpPr>
          <p:cNvPr id="97" name="Google Shape;97;p16"/>
          <p:cNvSpPr txBox="1"/>
          <p:nvPr/>
        </p:nvSpPr>
        <p:spPr>
          <a:xfrm>
            <a:off x="3283500" y="1557950"/>
            <a:ext cx="5555700" cy="12315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 sz="1700">
                <a:latin typeface="Merriweather"/>
                <a:ea typeface="Merriweather"/>
                <a:cs typeface="Merriweather"/>
                <a:sym typeface="Merriweather"/>
              </a:rPr>
              <a:t>The server application receives information from the client application, and provides the client application with recommendations.</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p:txBody>
      </p:sp>
      <p:sp>
        <p:nvSpPr>
          <p:cNvPr id="98" name="Google Shape;98;p16"/>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4</a:t>
            </a:r>
            <a:endParaRPr b="1" sz="2100"/>
          </a:p>
        </p:txBody>
      </p:sp>
      <p:sp>
        <p:nvSpPr>
          <p:cNvPr id="102" name="Google Shape;102;p16"/>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6"/>
          <p:cNvPicPr preferRelativeResize="0"/>
          <p:nvPr/>
        </p:nvPicPr>
        <p:blipFill>
          <a:blip r:embed="rId3">
            <a:alphaModFix/>
          </a:blip>
          <a:stretch>
            <a:fillRect/>
          </a:stretch>
        </p:blipFill>
        <p:spPr>
          <a:xfrm>
            <a:off x="86975" y="903100"/>
            <a:ext cx="3634325" cy="3634325"/>
          </a:xfrm>
          <a:prstGeom prst="rect">
            <a:avLst/>
          </a:prstGeom>
          <a:noFill/>
          <a:ln>
            <a:noFill/>
          </a:ln>
        </p:spPr>
      </p:pic>
      <p:sp>
        <p:nvSpPr>
          <p:cNvPr id="104" name="Google Shape;104;p16"/>
          <p:cNvSpPr txBox="1"/>
          <p:nvPr/>
        </p:nvSpPr>
        <p:spPr>
          <a:xfrm>
            <a:off x="4029300" y="2992825"/>
            <a:ext cx="4677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b="1" lang="en">
                <a:latin typeface="Comfortaa"/>
                <a:ea typeface="Comfortaa"/>
                <a:cs typeface="Comfortaa"/>
                <a:sym typeface="Comfortaa"/>
              </a:rPr>
              <a:t>Handle recommendation requests</a:t>
            </a:r>
            <a:endParaRPr b="1">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b="1" lang="en">
                <a:latin typeface="Comfortaa"/>
                <a:ea typeface="Comfortaa"/>
                <a:cs typeface="Comfortaa"/>
                <a:sym typeface="Comfortaa"/>
              </a:rPr>
              <a:t>Store evaluations</a:t>
            </a:r>
            <a:endParaRPr b="1">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b="1" lang="en">
                <a:latin typeface="Comfortaa"/>
                <a:ea typeface="Comfortaa"/>
                <a:cs typeface="Comfortaa"/>
                <a:sym typeface="Comfortaa"/>
              </a:rPr>
              <a:t>Recommend using KNN filtering</a:t>
            </a:r>
            <a:endParaRPr b="1">
              <a:latin typeface="Comfortaa"/>
              <a:ea typeface="Comfortaa"/>
              <a:cs typeface="Comfortaa"/>
              <a:sym typeface="Comfortaa"/>
            </a:endParaRPr>
          </a:p>
        </p:txBody>
      </p:sp>
      <p:pic>
        <p:nvPicPr>
          <p:cNvPr id="105" name="Google Shape;105;p16"/>
          <p:cNvPicPr preferRelativeResize="0"/>
          <p:nvPr/>
        </p:nvPicPr>
        <p:blipFill>
          <a:blip r:embed="rId4">
            <a:alphaModFix/>
          </a:blip>
          <a:stretch>
            <a:fillRect/>
          </a:stretch>
        </p:blipFill>
        <p:spPr>
          <a:xfrm flipH="1" rot="-1589405">
            <a:off x="1995750" y="1372725"/>
            <a:ext cx="826500" cy="10946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17"/>
          <p:cNvSpPr txBox="1"/>
          <p:nvPr/>
        </p:nvSpPr>
        <p:spPr>
          <a:xfrm>
            <a:off x="3588300" y="1239875"/>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B5394"/>
                </a:solidFill>
                <a:latin typeface="Merriweather"/>
                <a:ea typeface="Merriweather"/>
                <a:cs typeface="Merriweather"/>
                <a:sym typeface="Merriweather"/>
              </a:rPr>
              <a:t>Hardware</a:t>
            </a:r>
            <a:r>
              <a:rPr b="1" lang="en" sz="2800">
                <a:latin typeface="Merriweather"/>
                <a:ea typeface="Merriweather"/>
                <a:cs typeface="Merriweather"/>
                <a:sym typeface="Merriweather"/>
              </a:rPr>
              <a:t> Requirements</a:t>
            </a:r>
            <a:endParaRPr b="1" sz="2800">
              <a:latin typeface="Merriweather"/>
              <a:ea typeface="Merriweather"/>
              <a:cs typeface="Merriweather"/>
              <a:sym typeface="Merriweather"/>
            </a:endParaRPr>
          </a:p>
        </p:txBody>
      </p:sp>
      <p:sp>
        <p:nvSpPr>
          <p:cNvPr id="111" name="Google Shape;111;p17"/>
          <p:cNvSpPr txBox="1"/>
          <p:nvPr/>
        </p:nvSpPr>
        <p:spPr>
          <a:xfrm>
            <a:off x="3969300" y="1938950"/>
            <a:ext cx="5174700" cy="17547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SzPts val="1700"/>
              <a:buFont typeface="Merriweather"/>
              <a:buChar char="●"/>
            </a:pPr>
            <a:r>
              <a:rPr lang="en" sz="1700">
                <a:latin typeface="Merriweather"/>
                <a:ea typeface="Merriweather"/>
                <a:cs typeface="Merriweather"/>
                <a:sym typeface="Merriweather"/>
              </a:rPr>
              <a:t>Pentium IV or higher, (PIV-</a:t>
            </a:r>
            <a:r>
              <a:rPr lang="en" sz="1700">
                <a:latin typeface="Merriweather"/>
                <a:ea typeface="Merriweather"/>
                <a:cs typeface="Merriweather"/>
                <a:sym typeface="Merriweather"/>
              </a:rPr>
              <a:t>300 GHz</a:t>
            </a:r>
            <a:r>
              <a:rPr lang="en" sz="1700">
                <a:latin typeface="Merriweather"/>
                <a:ea typeface="Merriweather"/>
                <a:cs typeface="Merriweather"/>
                <a:sym typeface="Merriweather"/>
              </a:rPr>
              <a:t> recommended)</a:t>
            </a:r>
            <a:endParaRPr sz="1700">
              <a:latin typeface="Merriweather"/>
              <a:ea typeface="Merriweather"/>
              <a:cs typeface="Merriweather"/>
              <a:sym typeface="Merriweather"/>
            </a:endParaRPr>
          </a:p>
          <a:p>
            <a:pPr indent="-336550" lvl="0" marL="457200" rtl="0" algn="just">
              <a:spcBef>
                <a:spcPts val="0"/>
              </a:spcBef>
              <a:spcAft>
                <a:spcPts val="0"/>
              </a:spcAft>
              <a:buSzPts val="1700"/>
              <a:buFont typeface="Merriweather"/>
              <a:buChar char="●"/>
            </a:pPr>
            <a:r>
              <a:rPr lang="en" sz="1700">
                <a:latin typeface="Merriweather"/>
                <a:ea typeface="Merriweather"/>
                <a:cs typeface="Merriweather"/>
                <a:sym typeface="Merriweather"/>
              </a:rPr>
              <a:t>256 MB RAM</a:t>
            </a:r>
            <a:endParaRPr sz="1700">
              <a:latin typeface="Merriweather"/>
              <a:ea typeface="Merriweather"/>
              <a:cs typeface="Merriweather"/>
              <a:sym typeface="Merriweather"/>
            </a:endParaRPr>
          </a:p>
          <a:p>
            <a:pPr indent="-336550" lvl="0" marL="457200" rtl="0" algn="just">
              <a:spcBef>
                <a:spcPts val="0"/>
              </a:spcBef>
              <a:spcAft>
                <a:spcPts val="0"/>
              </a:spcAft>
              <a:buSzPts val="1700"/>
              <a:buFont typeface="Merriweather"/>
              <a:buChar char="●"/>
            </a:pPr>
            <a:r>
              <a:rPr lang="en" sz="1700">
                <a:latin typeface="Merriweather"/>
                <a:ea typeface="Merriweather"/>
                <a:cs typeface="Merriweather"/>
                <a:sym typeface="Merriweather"/>
              </a:rPr>
              <a:t>1 Gb hard free drive space</a:t>
            </a:r>
            <a:endParaRPr sz="1700">
              <a:latin typeface="Merriweather"/>
              <a:ea typeface="Merriweather"/>
              <a:cs typeface="Merriweather"/>
              <a:sym typeface="Merriweather"/>
            </a:endParaRPr>
          </a:p>
          <a:p>
            <a:pPr indent="0" lvl="0" marL="0" rtl="0" algn="just">
              <a:spcBef>
                <a:spcPts val="0"/>
              </a:spcBef>
              <a:spcAft>
                <a:spcPts val="0"/>
              </a:spcAft>
              <a:buClr>
                <a:schemeClr val="dk1"/>
              </a:buClr>
              <a:buSzPts val="1100"/>
              <a:buFont typeface="Arial"/>
              <a:buNone/>
            </a:pPr>
            <a:r>
              <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p:txBody>
      </p:sp>
      <p:sp>
        <p:nvSpPr>
          <p:cNvPr id="112" name="Google Shape;112;p17"/>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5694575" y="3688550"/>
            <a:ext cx="413400" cy="429300"/>
          </a:xfrm>
          <a:prstGeom prst="diamond">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5</a:t>
            </a:r>
            <a:endParaRPr b="1" sz="2100"/>
          </a:p>
        </p:txBody>
      </p:sp>
      <p:sp>
        <p:nvSpPr>
          <p:cNvPr id="117" name="Google Shape;117;p17"/>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7"/>
          <p:cNvPicPr preferRelativeResize="0"/>
          <p:nvPr/>
        </p:nvPicPr>
        <p:blipFill>
          <a:blip r:embed="rId3">
            <a:alphaModFix/>
          </a:blip>
          <a:stretch>
            <a:fillRect/>
          </a:stretch>
        </p:blipFill>
        <p:spPr>
          <a:xfrm flipH="1">
            <a:off x="762063" y="666575"/>
            <a:ext cx="3054901" cy="3054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18"/>
          <p:cNvSpPr txBox="1"/>
          <p:nvPr/>
        </p:nvSpPr>
        <p:spPr>
          <a:xfrm>
            <a:off x="3588300" y="1239875"/>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5"/>
                </a:solidFill>
                <a:latin typeface="Merriweather"/>
                <a:ea typeface="Merriweather"/>
                <a:cs typeface="Merriweather"/>
                <a:sym typeface="Merriweather"/>
              </a:rPr>
              <a:t>Software </a:t>
            </a:r>
            <a:r>
              <a:rPr b="1" lang="en" sz="2800">
                <a:solidFill>
                  <a:schemeClr val="dk1"/>
                </a:solidFill>
                <a:latin typeface="Merriweather"/>
                <a:ea typeface="Merriweather"/>
                <a:cs typeface="Merriweather"/>
                <a:sym typeface="Merriweather"/>
              </a:rPr>
              <a:t>Requirements</a:t>
            </a:r>
            <a:endParaRPr b="1" sz="2800">
              <a:latin typeface="Merriweather"/>
              <a:ea typeface="Merriweather"/>
              <a:cs typeface="Merriweather"/>
              <a:sym typeface="Merriweather"/>
            </a:endParaRPr>
          </a:p>
        </p:txBody>
      </p:sp>
      <p:sp>
        <p:nvSpPr>
          <p:cNvPr id="124" name="Google Shape;124;p18"/>
          <p:cNvSpPr txBox="1"/>
          <p:nvPr/>
        </p:nvSpPr>
        <p:spPr>
          <a:xfrm>
            <a:off x="3969300" y="1938950"/>
            <a:ext cx="5174700" cy="20163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SzPts val="1700"/>
              <a:buFont typeface="Merriweather"/>
              <a:buChar char="●"/>
            </a:pPr>
            <a:r>
              <a:rPr b="1" lang="en" sz="1700">
                <a:latin typeface="Merriweather"/>
                <a:ea typeface="Merriweather"/>
                <a:cs typeface="Merriweather"/>
                <a:sym typeface="Merriweather"/>
              </a:rPr>
              <a:t>Database</a:t>
            </a:r>
            <a:r>
              <a:rPr lang="en" sz="1700">
                <a:latin typeface="Merriweather"/>
                <a:ea typeface="Merriweather"/>
                <a:cs typeface="Merriweather"/>
                <a:sym typeface="Merriweather"/>
              </a:rPr>
              <a:t>:</a:t>
            </a:r>
            <a:endParaRPr sz="1700">
              <a:latin typeface="Merriweather"/>
              <a:ea typeface="Merriweather"/>
              <a:cs typeface="Merriweather"/>
              <a:sym typeface="Merriweather"/>
            </a:endParaRPr>
          </a:p>
          <a:p>
            <a:pPr indent="0" lvl="0" marL="457200" rtl="0" algn="just">
              <a:spcBef>
                <a:spcPts val="0"/>
              </a:spcBef>
              <a:spcAft>
                <a:spcPts val="0"/>
              </a:spcAft>
              <a:buNone/>
            </a:pPr>
            <a:r>
              <a:rPr lang="en" sz="1700">
                <a:latin typeface="Merriweather"/>
                <a:ea typeface="Merriweather"/>
                <a:cs typeface="Merriweather"/>
                <a:sym typeface="Merriweather"/>
              </a:rPr>
              <a:t>Kaggle, a subsidiary of Google LLC, is an online community of data scientists and machine learning practitioners. Kaggle allows users to find and publish data sets.</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p:txBody>
      </p:sp>
      <p:sp>
        <p:nvSpPr>
          <p:cNvPr id="125" name="Google Shape;125;p18"/>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694575" y="3688550"/>
            <a:ext cx="413400" cy="429300"/>
          </a:xfrm>
          <a:prstGeom prst="diamond">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6</a:t>
            </a:r>
            <a:endParaRPr b="1" sz="2100"/>
          </a:p>
        </p:txBody>
      </p:sp>
      <p:sp>
        <p:nvSpPr>
          <p:cNvPr id="130" name="Google Shape;130;p18"/>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8"/>
          <p:cNvPicPr preferRelativeResize="0"/>
          <p:nvPr/>
        </p:nvPicPr>
        <p:blipFill>
          <a:blip r:embed="rId3">
            <a:alphaModFix/>
          </a:blip>
          <a:stretch>
            <a:fillRect/>
          </a:stretch>
        </p:blipFill>
        <p:spPr>
          <a:xfrm flipH="1">
            <a:off x="0" y="1086100"/>
            <a:ext cx="3283501" cy="328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19"/>
          <p:cNvSpPr txBox="1"/>
          <p:nvPr/>
        </p:nvSpPr>
        <p:spPr>
          <a:xfrm>
            <a:off x="3588300" y="1239875"/>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5"/>
                </a:solidFill>
                <a:latin typeface="Merriweather"/>
                <a:ea typeface="Merriweather"/>
                <a:cs typeface="Merriweather"/>
                <a:sym typeface="Merriweather"/>
              </a:rPr>
              <a:t>Software </a:t>
            </a:r>
            <a:r>
              <a:rPr b="1" lang="en" sz="2800">
                <a:solidFill>
                  <a:schemeClr val="dk1"/>
                </a:solidFill>
                <a:latin typeface="Merriweather"/>
                <a:ea typeface="Merriweather"/>
                <a:cs typeface="Merriweather"/>
                <a:sym typeface="Merriweather"/>
              </a:rPr>
              <a:t>Requirements</a:t>
            </a:r>
            <a:endParaRPr b="1" sz="2800">
              <a:latin typeface="Merriweather"/>
              <a:ea typeface="Merriweather"/>
              <a:cs typeface="Merriweather"/>
              <a:sym typeface="Merriweather"/>
            </a:endParaRPr>
          </a:p>
        </p:txBody>
      </p:sp>
      <p:sp>
        <p:nvSpPr>
          <p:cNvPr id="137" name="Google Shape;137;p19"/>
          <p:cNvSpPr txBox="1"/>
          <p:nvPr/>
        </p:nvSpPr>
        <p:spPr>
          <a:xfrm>
            <a:off x="3969300" y="1938950"/>
            <a:ext cx="5174700" cy="14931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SzPts val="1700"/>
              <a:buFont typeface="Merriweather"/>
              <a:buChar char="●"/>
            </a:pPr>
            <a:r>
              <a:rPr b="1" lang="en" sz="1700">
                <a:latin typeface="Merriweather"/>
                <a:ea typeface="Merriweather"/>
                <a:cs typeface="Merriweather"/>
                <a:sym typeface="Merriweather"/>
              </a:rPr>
              <a:t>Operating System</a:t>
            </a:r>
            <a:r>
              <a:rPr lang="en" sz="1700">
                <a:latin typeface="Merriweather"/>
                <a:ea typeface="Merriweather"/>
                <a:cs typeface="Merriweather"/>
                <a:sym typeface="Merriweather"/>
              </a:rPr>
              <a:t>:</a:t>
            </a:r>
            <a:endParaRPr sz="1700">
              <a:latin typeface="Merriweather"/>
              <a:ea typeface="Merriweather"/>
              <a:cs typeface="Merriweather"/>
              <a:sym typeface="Merriweather"/>
            </a:endParaRPr>
          </a:p>
          <a:p>
            <a:pPr indent="0" lvl="0" marL="457200" rtl="0" algn="just">
              <a:spcBef>
                <a:spcPts val="0"/>
              </a:spcBef>
              <a:spcAft>
                <a:spcPts val="0"/>
              </a:spcAft>
              <a:buNone/>
            </a:pPr>
            <a:r>
              <a:t/>
            </a:r>
            <a:endParaRPr sz="1700">
              <a:latin typeface="Merriweather"/>
              <a:ea typeface="Merriweather"/>
              <a:cs typeface="Merriweather"/>
              <a:sym typeface="Merriweather"/>
            </a:endParaRPr>
          </a:p>
          <a:p>
            <a:pPr indent="0" lvl="0" marL="457200" rtl="0" algn="just">
              <a:spcBef>
                <a:spcPts val="0"/>
              </a:spcBef>
              <a:spcAft>
                <a:spcPts val="0"/>
              </a:spcAft>
              <a:buNone/>
            </a:pPr>
            <a:r>
              <a:rPr lang="en" sz="1700">
                <a:latin typeface="Merriweather"/>
                <a:ea typeface="Merriweather"/>
                <a:cs typeface="Merriweather"/>
                <a:sym typeface="Merriweather"/>
              </a:rPr>
              <a:t>Windows 8 or Up</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p:txBody>
      </p:sp>
      <p:sp>
        <p:nvSpPr>
          <p:cNvPr id="138" name="Google Shape;138;p19"/>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5694575" y="3688550"/>
            <a:ext cx="413400" cy="429300"/>
          </a:xfrm>
          <a:prstGeom prst="diamond">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7</a:t>
            </a:r>
            <a:endParaRPr b="1" sz="2100"/>
          </a:p>
        </p:txBody>
      </p:sp>
      <p:sp>
        <p:nvSpPr>
          <p:cNvPr id="143" name="Google Shape;143;p19"/>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19"/>
          <p:cNvPicPr preferRelativeResize="0"/>
          <p:nvPr/>
        </p:nvPicPr>
        <p:blipFill>
          <a:blip r:embed="rId3">
            <a:alphaModFix/>
          </a:blip>
          <a:stretch>
            <a:fillRect/>
          </a:stretch>
        </p:blipFill>
        <p:spPr>
          <a:xfrm>
            <a:off x="122475" y="1174525"/>
            <a:ext cx="3283501" cy="328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20"/>
          <p:cNvSpPr txBox="1"/>
          <p:nvPr/>
        </p:nvSpPr>
        <p:spPr>
          <a:xfrm>
            <a:off x="3588300" y="1239875"/>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5"/>
                </a:solidFill>
                <a:latin typeface="Merriweather"/>
                <a:ea typeface="Merriweather"/>
                <a:cs typeface="Merriweather"/>
                <a:sym typeface="Merriweather"/>
              </a:rPr>
              <a:t>Software </a:t>
            </a:r>
            <a:r>
              <a:rPr b="1" lang="en" sz="2800">
                <a:solidFill>
                  <a:schemeClr val="dk1"/>
                </a:solidFill>
                <a:latin typeface="Merriweather"/>
                <a:ea typeface="Merriweather"/>
                <a:cs typeface="Merriweather"/>
                <a:sym typeface="Merriweather"/>
              </a:rPr>
              <a:t>Requirements</a:t>
            </a:r>
            <a:endParaRPr b="1" sz="2800">
              <a:latin typeface="Merriweather"/>
              <a:ea typeface="Merriweather"/>
              <a:cs typeface="Merriweather"/>
              <a:sym typeface="Merriweather"/>
            </a:endParaRPr>
          </a:p>
        </p:txBody>
      </p:sp>
      <p:sp>
        <p:nvSpPr>
          <p:cNvPr id="150" name="Google Shape;150;p20"/>
          <p:cNvSpPr txBox="1"/>
          <p:nvPr/>
        </p:nvSpPr>
        <p:spPr>
          <a:xfrm>
            <a:off x="3969300" y="1938950"/>
            <a:ext cx="5174700" cy="2047200"/>
          </a:xfrm>
          <a:prstGeom prst="rect">
            <a:avLst/>
          </a:prstGeom>
          <a:noFill/>
          <a:ln>
            <a:noFill/>
          </a:ln>
        </p:spPr>
        <p:txBody>
          <a:bodyPr anchorCtr="0" anchor="t" bIns="91425" lIns="91425" spcFirstLastPara="1" rIns="91425" wrap="square" tIns="91425">
            <a:spAutoFit/>
          </a:bodyPr>
          <a:lstStyle/>
          <a:p>
            <a:pPr indent="-349250" lvl="0" marL="457200" rtl="0" algn="just">
              <a:spcBef>
                <a:spcPts val="0"/>
              </a:spcBef>
              <a:spcAft>
                <a:spcPts val="0"/>
              </a:spcAft>
              <a:buSzPts val="1900"/>
              <a:buFont typeface="Merriweather"/>
              <a:buChar char="❖"/>
            </a:pPr>
            <a:r>
              <a:rPr b="1" lang="en" sz="1900">
                <a:latin typeface="Merriweather"/>
                <a:ea typeface="Merriweather"/>
                <a:cs typeface="Merriweather"/>
                <a:sym typeface="Merriweather"/>
              </a:rPr>
              <a:t>Front End &amp; Back-end  Technology</a:t>
            </a:r>
            <a:r>
              <a:rPr lang="en" sz="1900">
                <a:latin typeface="Merriweather"/>
                <a:ea typeface="Merriweather"/>
                <a:cs typeface="Merriweather"/>
                <a:sym typeface="Merriweather"/>
              </a:rPr>
              <a:t>:</a:t>
            </a:r>
            <a:endParaRPr sz="1900">
              <a:latin typeface="Merriweather"/>
              <a:ea typeface="Merriweather"/>
              <a:cs typeface="Merriweather"/>
              <a:sym typeface="Merriweather"/>
            </a:endParaRPr>
          </a:p>
          <a:p>
            <a:pPr indent="0" lvl="0" marL="1371600" rtl="0" algn="just">
              <a:spcBef>
                <a:spcPts val="0"/>
              </a:spcBef>
              <a:spcAft>
                <a:spcPts val="0"/>
              </a:spcAft>
              <a:buNone/>
            </a:pPr>
            <a:r>
              <a:t/>
            </a:r>
            <a:endParaRPr sz="1700">
              <a:latin typeface="Merriweather"/>
              <a:ea typeface="Merriweather"/>
              <a:cs typeface="Merriweather"/>
              <a:sym typeface="Merriweather"/>
            </a:endParaRPr>
          </a:p>
          <a:p>
            <a:pPr indent="-336550" lvl="0" marL="457200" rtl="0" algn="just">
              <a:spcBef>
                <a:spcPts val="0"/>
              </a:spcBef>
              <a:spcAft>
                <a:spcPts val="0"/>
              </a:spcAft>
              <a:buSzPts val="1700"/>
              <a:buFont typeface="Merriweather"/>
              <a:buChar char="★"/>
            </a:pPr>
            <a:r>
              <a:rPr lang="en" sz="1700">
                <a:latin typeface="Merriweather"/>
                <a:ea typeface="Merriweather"/>
                <a:cs typeface="Merriweather"/>
                <a:sym typeface="Merriweather"/>
              </a:rPr>
              <a:t>Streamlit (Front-End)</a:t>
            </a:r>
            <a:endParaRPr sz="1700">
              <a:latin typeface="Merriweather"/>
              <a:ea typeface="Merriweather"/>
              <a:cs typeface="Merriweather"/>
              <a:sym typeface="Merriweather"/>
            </a:endParaRPr>
          </a:p>
          <a:p>
            <a:pPr indent="-336550" lvl="0" marL="457200" rtl="0" algn="just">
              <a:spcBef>
                <a:spcPts val="0"/>
              </a:spcBef>
              <a:spcAft>
                <a:spcPts val="0"/>
              </a:spcAft>
              <a:buSzPts val="1700"/>
              <a:buFont typeface="Merriweather"/>
              <a:buChar char="★"/>
            </a:pPr>
            <a:r>
              <a:rPr lang="en" sz="1700">
                <a:latin typeface="Merriweather"/>
                <a:ea typeface="Merriweather"/>
                <a:cs typeface="Merriweather"/>
                <a:sym typeface="Merriweather"/>
              </a:rPr>
              <a:t>Python (Back-End)</a:t>
            </a:r>
            <a:endParaRPr sz="1700">
              <a:latin typeface="Merriweather"/>
              <a:ea typeface="Merriweather"/>
              <a:cs typeface="Merriweather"/>
              <a:sym typeface="Merriweather"/>
            </a:endParaRPr>
          </a:p>
          <a:p>
            <a:pPr indent="0" lvl="0" marL="457200" rtl="0" algn="just">
              <a:spcBef>
                <a:spcPts val="0"/>
              </a:spcBef>
              <a:spcAft>
                <a:spcPts val="0"/>
              </a:spcAft>
              <a:buNone/>
            </a:pPr>
            <a:r>
              <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p:txBody>
      </p:sp>
      <p:sp>
        <p:nvSpPr>
          <p:cNvPr id="151" name="Google Shape;151;p20"/>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5694575" y="3688550"/>
            <a:ext cx="413400" cy="429300"/>
          </a:xfrm>
          <a:prstGeom prst="diamond">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8</a:t>
            </a:r>
            <a:endParaRPr b="1" sz="2100"/>
          </a:p>
        </p:txBody>
      </p:sp>
      <p:sp>
        <p:nvSpPr>
          <p:cNvPr id="156" name="Google Shape;156;p20"/>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0"/>
          <p:cNvPicPr preferRelativeResize="0"/>
          <p:nvPr/>
        </p:nvPicPr>
        <p:blipFill>
          <a:blip r:embed="rId3">
            <a:alphaModFix/>
          </a:blip>
          <a:stretch>
            <a:fillRect/>
          </a:stretch>
        </p:blipFill>
        <p:spPr>
          <a:xfrm>
            <a:off x="152400" y="1055500"/>
            <a:ext cx="3283501" cy="328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21"/>
          <p:cNvSpPr txBox="1"/>
          <p:nvPr/>
        </p:nvSpPr>
        <p:spPr>
          <a:xfrm>
            <a:off x="3588300" y="1239875"/>
            <a:ext cx="53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5"/>
                </a:solidFill>
                <a:latin typeface="Merriweather"/>
                <a:ea typeface="Merriweather"/>
                <a:cs typeface="Merriweather"/>
                <a:sym typeface="Merriweather"/>
              </a:rPr>
              <a:t>Software </a:t>
            </a:r>
            <a:r>
              <a:rPr b="1" lang="en" sz="2800">
                <a:solidFill>
                  <a:schemeClr val="dk1"/>
                </a:solidFill>
                <a:latin typeface="Merriweather"/>
                <a:ea typeface="Merriweather"/>
                <a:cs typeface="Merriweather"/>
                <a:sym typeface="Merriweather"/>
              </a:rPr>
              <a:t>Requirements</a:t>
            </a:r>
            <a:endParaRPr b="1" sz="2800">
              <a:latin typeface="Merriweather"/>
              <a:ea typeface="Merriweather"/>
              <a:cs typeface="Merriweather"/>
              <a:sym typeface="Merriweather"/>
            </a:endParaRPr>
          </a:p>
        </p:txBody>
      </p:sp>
      <p:sp>
        <p:nvSpPr>
          <p:cNvPr id="163" name="Google Shape;163;p21"/>
          <p:cNvSpPr txBox="1"/>
          <p:nvPr/>
        </p:nvSpPr>
        <p:spPr>
          <a:xfrm>
            <a:off x="3969300" y="1938950"/>
            <a:ext cx="5174700" cy="2047200"/>
          </a:xfrm>
          <a:prstGeom prst="rect">
            <a:avLst/>
          </a:prstGeom>
          <a:noFill/>
          <a:ln>
            <a:noFill/>
          </a:ln>
        </p:spPr>
        <p:txBody>
          <a:bodyPr anchorCtr="0" anchor="t" bIns="91425" lIns="91425" spcFirstLastPara="1" rIns="91425" wrap="square" tIns="91425">
            <a:spAutoFit/>
          </a:bodyPr>
          <a:lstStyle/>
          <a:p>
            <a:pPr indent="-349250" lvl="0" marL="457200" rtl="0" algn="just">
              <a:spcBef>
                <a:spcPts val="0"/>
              </a:spcBef>
              <a:spcAft>
                <a:spcPts val="0"/>
              </a:spcAft>
              <a:buSzPts val="1900"/>
              <a:buFont typeface="Merriweather"/>
              <a:buChar char="❖"/>
            </a:pPr>
            <a:r>
              <a:rPr b="1" lang="en" sz="1900">
                <a:latin typeface="Merriweather"/>
                <a:ea typeface="Merriweather"/>
                <a:cs typeface="Merriweather"/>
                <a:sym typeface="Merriweather"/>
              </a:rPr>
              <a:t>IDE</a:t>
            </a:r>
            <a:endParaRPr sz="1900">
              <a:latin typeface="Merriweather"/>
              <a:ea typeface="Merriweather"/>
              <a:cs typeface="Merriweather"/>
              <a:sym typeface="Merriweather"/>
            </a:endParaRPr>
          </a:p>
          <a:p>
            <a:pPr indent="0" lvl="0" marL="1371600" rtl="0" algn="just">
              <a:spcBef>
                <a:spcPts val="0"/>
              </a:spcBef>
              <a:spcAft>
                <a:spcPts val="0"/>
              </a:spcAft>
              <a:buNone/>
            </a:pPr>
            <a:r>
              <a:t/>
            </a:r>
            <a:endParaRPr sz="1700">
              <a:latin typeface="Merriweather"/>
              <a:ea typeface="Merriweather"/>
              <a:cs typeface="Merriweather"/>
              <a:sym typeface="Merriweather"/>
            </a:endParaRPr>
          </a:p>
          <a:p>
            <a:pPr indent="-336550" lvl="0" marL="457200" rtl="0" algn="just">
              <a:spcBef>
                <a:spcPts val="0"/>
              </a:spcBef>
              <a:spcAft>
                <a:spcPts val="0"/>
              </a:spcAft>
              <a:buSzPts val="1700"/>
              <a:buFont typeface="Merriweather"/>
              <a:buChar char="★"/>
            </a:pPr>
            <a:r>
              <a:rPr lang="en" sz="1700">
                <a:latin typeface="Merriweather"/>
                <a:ea typeface="Merriweather"/>
                <a:cs typeface="Merriweather"/>
                <a:sym typeface="Merriweather"/>
              </a:rPr>
              <a:t>Pycharm</a:t>
            </a:r>
            <a:endParaRPr sz="1700">
              <a:latin typeface="Merriweather"/>
              <a:ea typeface="Merriweather"/>
              <a:cs typeface="Merriweather"/>
              <a:sym typeface="Merriweather"/>
            </a:endParaRPr>
          </a:p>
          <a:p>
            <a:pPr indent="-336550" lvl="0" marL="457200" rtl="0" algn="just">
              <a:spcBef>
                <a:spcPts val="0"/>
              </a:spcBef>
              <a:spcAft>
                <a:spcPts val="0"/>
              </a:spcAft>
              <a:buSzPts val="1700"/>
              <a:buFont typeface="Merriweather"/>
              <a:buChar char="★"/>
            </a:pPr>
            <a:r>
              <a:rPr lang="en" sz="1700">
                <a:latin typeface="Merriweather"/>
                <a:ea typeface="Merriweather"/>
                <a:cs typeface="Merriweather"/>
                <a:sym typeface="Merriweather"/>
              </a:rPr>
              <a:t>Google Colab</a:t>
            </a:r>
            <a:endParaRPr sz="1700">
              <a:latin typeface="Merriweather"/>
              <a:ea typeface="Merriweather"/>
              <a:cs typeface="Merriweather"/>
              <a:sym typeface="Merriweather"/>
            </a:endParaRPr>
          </a:p>
          <a:p>
            <a:pPr indent="0" lvl="0" marL="457200" rtl="0" algn="just">
              <a:spcBef>
                <a:spcPts val="0"/>
              </a:spcBef>
              <a:spcAft>
                <a:spcPts val="0"/>
              </a:spcAft>
              <a:buNone/>
            </a:pPr>
            <a:r>
              <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a:p>
            <a:pPr indent="0" lvl="0" marL="0" rtl="0" algn="just">
              <a:spcBef>
                <a:spcPts val="0"/>
              </a:spcBef>
              <a:spcAft>
                <a:spcPts val="0"/>
              </a:spcAft>
              <a:buNone/>
            </a:pPr>
            <a:r>
              <a:t/>
            </a:r>
            <a:endParaRPr sz="1700">
              <a:latin typeface="Merriweather"/>
              <a:ea typeface="Merriweather"/>
              <a:cs typeface="Merriweather"/>
              <a:sym typeface="Merriweather"/>
            </a:endParaRPr>
          </a:p>
        </p:txBody>
      </p:sp>
      <p:sp>
        <p:nvSpPr>
          <p:cNvPr id="164" name="Google Shape;164;p21"/>
          <p:cNvSpPr/>
          <p:nvPr/>
        </p:nvSpPr>
        <p:spPr>
          <a:xfrm>
            <a:off x="-658250" y="-413300"/>
            <a:ext cx="1347000" cy="1316400"/>
          </a:xfrm>
          <a:prstGeom prst="ellipse">
            <a:avLst/>
          </a:prstGeom>
          <a:gradFill>
            <a:gsLst>
              <a:gs pos="0">
                <a:srgbClr val="FFC982"/>
              </a:gs>
              <a:gs pos="100000">
                <a:srgbClr val="F58F09"/>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5694575" y="3688550"/>
            <a:ext cx="413400" cy="429300"/>
          </a:xfrm>
          <a:prstGeom prst="diamond">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0" y="4729475"/>
            <a:ext cx="826500" cy="795900"/>
          </a:xfrm>
          <a:prstGeom prst="diamond">
            <a:avLst/>
          </a:prstGeom>
          <a:gradFill>
            <a:gsLst>
              <a:gs pos="0">
                <a:srgbClr val="00D2E9"/>
              </a:gs>
              <a:gs pos="100000">
                <a:srgbClr val="045962"/>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8510575" y="4545825"/>
            <a:ext cx="826500" cy="795900"/>
          </a:xfrm>
          <a:prstGeom prst="diamond">
            <a:avLst/>
          </a:prstGeom>
          <a:gradFill>
            <a:gsLst>
              <a:gs pos="0">
                <a:srgbClr val="DFE9FB"/>
              </a:gs>
              <a:gs pos="100000">
                <a:srgbClr val="6E9BE7"/>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nvSpPr>
        <p:spPr>
          <a:xfrm>
            <a:off x="8644675" y="4689825"/>
            <a:ext cx="55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9</a:t>
            </a:r>
            <a:endParaRPr b="1" sz="2100"/>
          </a:p>
        </p:txBody>
      </p:sp>
      <p:sp>
        <p:nvSpPr>
          <p:cNvPr id="169" name="Google Shape;169;p21"/>
          <p:cNvSpPr/>
          <p:nvPr/>
        </p:nvSpPr>
        <p:spPr>
          <a:xfrm>
            <a:off x="8510575" y="237275"/>
            <a:ext cx="558144" cy="429300"/>
          </a:xfrm>
          <a:prstGeom prst="cloud">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1"/>
          <p:cNvPicPr preferRelativeResize="0"/>
          <p:nvPr/>
        </p:nvPicPr>
        <p:blipFill>
          <a:blip r:embed="rId3">
            <a:alphaModFix/>
          </a:blip>
          <a:stretch>
            <a:fillRect/>
          </a:stretch>
        </p:blipFill>
        <p:spPr>
          <a:xfrm>
            <a:off x="304800" y="1174538"/>
            <a:ext cx="3283501" cy="328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